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74" r:id="rId4"/>
    <p:sldId id="263" r:id="rId5"/>
    <p:sldId id="259" r:id="rId6"/>
    <p:sldId id="262" r:id="rId7"/>
    <p:sldId id="267" r:id="rId8"/>
    <p:sldId id="261" r:id="rId9"/>
    <p:sldId id="322" r:id="rId10"/>
    <p:sldId id="272" r:id="rId11"/>
    <p:sldId id="260" r:id="rId12"/>
    <p:sldId id="270" r:id="rId13"/>
    <p:sldId id="271" r:id="rId14"/>
    <p:sldId id="264" r:id="rId15"/>
    <p:sldId id="265" r:id="rId16"/>
    <p:sldId id="273" r:id="rId17"/>
    <p:sldId id="266" r:id="rId18"/>
    <p:sldId id="285" r:id="rId19"/>
    <p:sldId id="275" r:id="rId20"/>
    <p:sldId id="280" r:id="rId21"/>
    <p:sldId id="281" r:id="rId22"/>
    <p:sldId id="282" r:id="rId23"/>
    <p:sldId id="283" r:id="rId24"/>
    <p:sldId id="279" r:id="rId25"/>
    <p:sldId id="284" r:id="rId26"/>
    <p:sldId id="286" r:id="rId27"/>
    <p:sldId id="287" r:id="rId28"/>
    <p:sldId id="268" r:id="rId29"/>
    <p:sldId id="288" r:id="rId30"/>
    <p:sldId id="289" r:id="rId31"/>
    <p:sldId id="290" r:id="rId32"/>
    <p:sldId id="291" r:id="rId33"/>
    <p:sldId id="269" r:id="rId34"/>
    <p:sldId id="292" r:id="rId35"/>
    <p:sldId id="293" r:id="rId36"/>
    <p:sldId id="299" r:id="rId37"/>
    <p:sldId id="298" r:id="rId38"/>
    <p:sldId id="294" r:id="rId39"/>
    <p:sldId id="295" r:id="rId40"/>
    <p:sldId id="306" r:id="rId41"/>
    <p:sldId id="307" r:id="rId42"/>
    <p:sldId id="305" r:id="rId43"/>
    <p:sldId id="308" r:id="rId44"/>
    <p:sldId id="296" r:id="rId45"/>
    <p:sldId id="309" r:id="rId46"/>
    <p:sldId id="310" r:id="rId47"/>
    <p:sldId id="311" r:id="rId48"/>
    <p:sldId id="297" r:id="rId49"/>
    <p:sldId id="300" r:id="rId50"/>
    <p:sldId id="312" r:id="rId51"/>
    <p:sldId id="313" r:id="rId52"/>
    <p:sldId id="314" r:id="rId53"/>
    <p:sldId id="301" r:id="rId54"/>
    <p:sldId id="315" r:id="rId55"/>
    <p:sldId id="302" r:id="rId56"/>
    <p:sldId id="319" r:id="rId57"/>
    <p:sldId id="303" r:id="rId58"/>
    <p:sldId id="320" r:id="rId59"/>
    <p:sldId id="321" r:id="rId60"/>
    <p:sldId id="304" r:id="rId61"/>
    <p:sldId id="323" r:id="rId62"/>
    <p:sldId id="316" r:id="rId63"/>
    <p:sldId id="317" r:id="rId64"/>
    <p:sldId id="324" r:id="rId65"/>
    <p:sldId id="325" r:id="rId66"/>
    <p:sldId id="326" r:id="rId67"/>
    <p:sldId id="327" r:id="rId68"/>
    <p:sldId id="328" r:id="rId69"/>
    <p:sldId id="31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86" r:id="rId82"/>
    <p:sldId id="385" r:id="rId83"/>
    <p:sldId id="387" r:id="rId84"/>
    <p:sldId id="388" r:id="rId85"/>
    <p:sldId id="389" r:id="rId86"/>
    <p:sldId id="390" r:id="rId87"/>
    <p:sldId id="391" r:id="rId88"/>
    <p:sldId id="392" r:id="rId89"/>
    <p:sldId id="393" r:id="rId90"/>
    <p:sldId id="394" r:id="rId91"/>
    <p:sldId id="395" r:id="rId92"/>
    <p:sldId id="396" r:id="rId93"/>
    <p:sldId id="398" r:id="rId94"/>
    <p:sldId id="399" r:id="rId95"/>
    <p:sldId id="400" r:id="rId96"/>
    <p:sldId id="401" r:id="rId97"/>
    <p:sldId id="402" r:id="rId98"/>
    <p:sldId id="403" r:id="rId99"/>
    <p:sldId id="406" r:id="rId100"/>
    <p:sldId id="404" r:id="rId101"/>
    <p:sldId id="408" r:id="rId102"/>
    <p:sldId id="409" r:id="rId103"/>
    <p:sldId id="410" r:id="rId104"/>
    <p:sldId id="364" r:id="rId105"/>
    <p:sldId id="365" r:id="rId106"/>
    <p:sldId id="384" r:id="rId1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7"/>
    <p:restoredTop sz="94656"/>
  </p:normalViewPr>
  <p:slideViewPr>
    <p:cSldViewPr snapToGrid="0" snapToObjects="1">
      <p:cViewPr varScale="1">
        <p:scale>
          <a:sx n="89" d="100"/>
          <a:sy n="89" d="100"/>
        </p:scale>
        <p:origin x="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F4807-0A60-EF47-871E-AA658F750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BCC6E0-3F00-744A-8902-8CA29644B5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B3ECD-8ED5-1C45-B78B-EF94A3365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73614-6BDD-5F4B-A6B3-3038D99DD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2CDBA-44FC-F847-BFEF-C70E222C8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0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FE53-F542-FD41-B215-95E2CC7E3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D0320-57A3-A14A-8874-807BC5B83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A7700-57A0-A548-A4DE-FCF37C5A0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A6D2F-C5C9-D34C-AAC9-70013DC6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EDBD8-959A-CE4B-BF36-5040DE35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3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4F9C7-FAC6-6D4F-B62A-9AE8D4CC6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024AA-5035-9548-8ACD-C2E654CAF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2DA7A-0972-F240-B831-F45E8C90B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1D37E-2D8E-714D-9782-FEFD63D5D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24D67-6808-7D4F-89A2-369C0830A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1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B9F1-46C4-124E-9D64-2619DDD7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97C43-B834-DF45-90D5-B137FEC89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56A62-8A70-9349-8937-91D1DF1B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FD268B-DD0D-A042-AA4D-E1B835B31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1FAF5-6767-6840-8CC2-7CE8811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432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164F0-D327-B546-A506-480C297C4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1A5486-C1B3-8E44-A30D-0D1BF983E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05DC8-46AB-DC46-BC05-3D2AC9C73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5D13B-EED1-4743-B413-0D847CBB6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A1E85-030D-F840-AC7D-784377742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2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BE45-56E7-DA43-A872-8C690DF28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584FE-CD64-F44B-923A-F013A7726C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05625-B978-9747-B7C1-DE407B768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6F4E5-4DD1-B44E-B472-FB3E02F27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FDB49-DF5C-B940-97DD-E8907E68B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AC3DB-7DA0-394A-8578-46F537BE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7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9815B-EDC6-4648-8F93-6A1742DB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38A05A-C28D-554C-B0F3-51BAE294CE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030C05-C290-254C-B2E3-C8B3C29B00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ADAFDA-3FD8-1244-A38A-FE2C643A6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B6394-0CD2-9A49-9338-921E9A6D8A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F133F-D19A-184D-81F3-5BEADE582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77AFC-A304-9D4F-B724-38F8858C7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DC239C-7F98-3741-AB15-799363A0B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49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8FED9-2AB1-BE4F-AB6E-47DA346D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13F36-F883-454D-BE21-29AD67D2C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5CE5E2-F08A-1842-B2AA-9403448DD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8E283-BB25-8D44-A00D-2951EA34A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9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5604FF-0CDD-AA41-B5C4-6FD0AD48C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7BA45-109A-E34B-AEB4-1A482390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52EAA-4636-5D47-A6A6-5778EE660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725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49241-040F-E348-A278-555C10438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2DA39-C38A-704D-AD47-7EAA8C83C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15560-CC9A-3F45-9FC7-194FD7373C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6386A-02EB-6741-B7A9-2837068B7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D155A-3360-6540-B79B-58264214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919B3-39C2-4B4D-ADC2-0536F394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226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116A-06A3-CF4B-BEF2-E02F4F42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ADE0A5-AE92-324A-8D13-912D9D4A4B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F057FC-8E18-BB47-869C-A1E9594AF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D3CEBE-0DB7-4C43-8BF4-105BFD918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4AD31-C644-AA41-8795-1D0EAAA65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9EB9F-FCEA-C348-AC12-B94D993B2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009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FAFD70-C894-A143-8BED-DFEA6E22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E9F71-76F6-604E-A32F-3B4A74B57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2CA79-07F3-8D4A-A78C-51154F9FD1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2C9DD-E5F7-1040-8E8E-ACDB3F0212F1}" type="datetimeFigureOut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93E61-C9D0-F442-88F8-573FCE6CB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D09FA-66F5-6A4D-ADD5-3D194184E5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82795-0DC1-CA4A-950F-DB9DDDCCA2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7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usgj13/W21.DigitalImageProcess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grammingcomputervision.com/" TargetMode="External"/><Relationship Id="rId4" Type="http://schemas.openxmlformats.org/officeDocument/2006/relationships/hyperlink" Target="http://web.ipac.caltech.edu/staff/fmasci/home/astro_refs/Digital_Image_Processing_2ndEd.pdf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/>
              <a:t>Marcus Gallagher-Jones – marcusgj13@gmail.com</a:t>
            </a:r>
          </a:p>
          <a:p>
            <a:r>
              <a:rPr lang="en-US" dirty="0"/>
              <a:t>Day2 </a:t>
            </a:r>
          </a:p>
          <a:p>
            <a:r>
              <a:rPr lang="en-US" dirty="0"/>
              <a:t>11/07/2018</a:t>
            </a:r>
          </a:p>
          <a:p>
            <a:r>
              <a:rPr lang="en-US" dirty="0">
                <a:hlinkClick r:id="rId2"/>
              </a:rPr>
              <a:t>https://github.com/marcusgj13/W21.DigitalImageProcessing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37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A84E-3283-454D-938A-724C359A64D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Preprocessing – why do we need to do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E61EC-28DC-0A4F-8A20-6D59D9ED5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Preprocessing is the process by which images are modified to maximize the amount of useful information that can be extracted.</a:t>
            </a:r>
          </a:p>
          <a:p>
            <a:r>
              <a:rPr lang="en-US" dirty="0"/>
              <a:t>Generally the devices used to collect images are imperfect.</a:t>
            </a:r>
          </a:p>
          <a:p>
            <a:r>
              <a:rPr lang="en-US" dirty="0"/>
              <a:t>Images can be corrupted by uneven illumination, differential response of pixels, electronic noise etc.</a:t>
            </a:r>
          </a:p>
          <a:p>
            <a:r>
              <a:rPr lang="en-US" dirty="0"/>
              <a:t>Preprocessing is the process of removing as much of that error as possible before moving forward with analysis.</a:t>
            </a:r>
          </a:p>
        </p:txBody>
      </p:sp>
    </p:spTree>
    <p:extLst>
      <p:ext uri="{BB962C8B-B14F-4D97-AF65-F5344CB8AC3E}">
        <p14:creationId xmlns:p14="http://schemas.microsoft.com/office/powerpoint/2010/main" val="37142922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Watershed to isolate the arrowhead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BB115-D6B9-E14D-A819-42AE6A3D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7134225" cy="49817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EAAB5-A046-7246-9C2B-D94D9A15453B}"/>
              </a:ext>
            </a:extLst>
          </p:cNvPr>
          <p:cNvCxnSpPr>
            <a:cxnSpLocks/>
          </p:cNvCxnSpPr>
          <p:nvPr/>
        </p:nvCxnSpPr>
        <p:spPr>
          <a:xfrm flipH="1">
            <a:off x="5516170" y="2148312"/>
            <a:ext cx="98464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11989F-10D1-5544-A7A3-A9F85ADFF182}"/>
              </a:ext>
            </a:extLst>
          </p:cNvPr>
          <p:cNvSpPr txBox="1"/>
          <p:nvPr/>
        </p:nvSpPr>
        <p:spPr>
          <a:xfrm>
            <a:off x="6500813" y="1815922"/>
            <a:ext cx="326088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Create a new mean filtered image with slightly less smoothing.</a:t>
            </a:r>
          </a:p>
        </p:txBody>
      </p:sp>
    </p:spTree>
    <p:extLst>
      <p:ext uri="{BB962C8B-B14F-4D97-AF65-F5344CB8AC3E}">
        <p14:creationId xmlns:p14="http://schemas.microsoft.com/office/powerpoint/2010/main" val="3842219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Watershed to isolate the arrowhead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BB115-D6B9-E14D-A819-42AE6A3D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7134225" cy="49817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EAAB5-A046-7246-9C2B-D94D9A15453B}"/>
              </a:ext>
            </a:extLst>
          </p:cNvPr>
          <p:cNvCxnSpPr>
            <a:cxnSpLocks/>
          </p:cNvCxnSpPr>
          <p:nvPr/>
        </p:nvCxnSpPr>
        <p:spPr>
          <a:xfrm flipH="1">
            <a:off x="4405312" y="2416086"/>
            <a:ext cx="2095500" cy="38945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11989F-10D1-5544-A7A3-A9F85ADFF182}"/>
              </a:ext>
            </a:extLst>
          </p:cNvPr>
          <p:cNvSpPr txBox="1"/>
          <p:nvPr/>
        </p:nvSpPr>
        <p:spPr>
          <a:xfrm>
            <a:off x="6500813" y="1815922"/>
            <a:ext cx="392906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Use this to define markers for the foreground (arrowhead) and background (everything else).</a:t>
            </a:r>
          </a:p>
        </p:txBody>
      </p:sp>
    </p:spTree>
    <p:extLst>
      <p:ext uri="{BB962C8B-B14F-4D97-AF65-F5344CB8AC3E}">
        <p14:creationId xmlns:p14="http://schemas.microsoft.com/office/powerpoint/2010/main" val="23249364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Watershed to isolate the arrowhead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BB115-D6B9-E14D-A819-42AE6A3D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7134225" cy="49817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2EAAB5-A046-7246-9C2B-D94D9A15453B}"/>
              </a:ext>
            </a:extLst>
          </p:cNvPr>
          <p:cNvCxnSpPr>
            <a:cxnSpLocks/>
          </p:cNvCxnSpPr>
          <p:nvPr/>
        </p:nvCxnSpPr>
        <p:spPr>
          <a:xfrm flipH="1">
            <a:off x="6096000" y="3792112"/>
            <a:ext cx="1900236" cy="896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11989F-10D1-5544-A7A3-A9F85ADFF182}"/>
              </a:ext>
            </a:extLst>
          </p:cNvPr>
          <p:cNvSpPr txBox="1"/>
          <p:nvPr/>
        </p:nvSpPr>
        <p:spPr>
          <a:xfrm>
            <a:off x="7996236" y="3350567"/>
            <a:ext cx="3462339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Segment using watershed and fill in any holes that exist. Allow for large holes since the image is also quite big.</a:t>
            </a:r>
          </a:p>
        </p:txBody>
      </p:sp>
    </p:spTree>
    <p:extLst>
      <p:ext uri="{BB962C8B-B14F-4D97-AF65-F5344CB8AC3E}">
        <p14:creationId xmlns:p14="http://schemas.microsoft.com/office/powerpoint/2010/main" val="31374283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Final 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DF059-7C3D-0C4A-A88A-3B7010B2D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520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13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 for day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We have covered some of the basic steps of preprocessing and segmentation.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We have learned how the Fourier domain can be used for rapid filtering of image.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We have covered some of the other common filters.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Introduced two more advanced denoising algorithms.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Worked through segmentation by two different methods (thresholding and edge detection)</a:t>
            </a:r>
          </a:p>
        </p:txBody>
      </p:sp>
    </p:spTree>
    <p:extLst>
      <p:ext uri="{BB962C8B-B14F-4D97-AF65-F5344CB8AC3E}">
        <p14:creationId xmlns:p14="http://schemas.microsoft.com/office/powerpoint/2010/main" val="32490586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Coming up on Day3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4F5F65B-FF9A-EF4B-9B1E-C3CC23AF79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6331" y="1915566"/>
            <a:ext cx="4579669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09E5D7-91D9-BF48-8960-3B9FD55BD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85" y="1915566"/>
            <a:ext cx="4579669" cy="43372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5F1781-EFBD-B84F-A8F7-0722441D535B}"/>
              </a:ext>
            </a:extLst>
          </p:cNvPr>
          <p:cNvSpPr txBox="1"/>
          <p:nvPr/>
        </p:nvSpPr>
        <p:spPr>
          <a:xfrm>
            <a:off x="4736891" y="6307116"/>
            <a:ext cx="308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segmentation and tracking</a:t>
            </a:r>
          </a:p>
        </p:txBody>
      </p:sp>
    </p:spTree>
    <p:extLst>
      <p:ext uri="{BB962C8B-B14F-4D97-AF65-F5344CB8AC3E}">
        <p14:creationId xmlns:p14="http://schemas.microsoft.com/office/powerpoint/2010/main" val="370421846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6E00A-D01D-184B-BE29-B5FB8AE7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053849"/>
            <a:ext cx="2838450" cy="3702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35D3F-DBDD-2A43-A564-C74DC830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2053849"/>
            <a:ext cx="2829803" cy="370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5ACFF-37B8-3D4E-AB9D-0096FEDF117A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00155-D2DC-9540-B28D-D7920BA1322A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08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images in </a:t>
            </a:r>
            <a:r>
              <a:rPr lang="en-US" dirty="0" err="1">
                <a:solidFill>
                  <a:schemeClr val="bg1"/>
                </a:solidFill>
              </a:rPr>
              <a:t>skimage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-image comes with its own library of test images. We will be using these extensively today as we go through examples.</a:t>
            </a:r>
          </a:p>
          <a:p>
            <a:r>
              <a:rPr lang="en-US" dirty="0"/>
              <a:t>We will start with the coins data set.</a:t>
            </a:r>
          </a:p>
        </p:txBody>
      </p:sp>
    </p:spTree>
    <p:extLst>
      <p:ext uri="{BB962C8B-B14F-4D97-AF65-F5344CB8AC3E}">
        <p14:creationId xmlns:p14="http://schemas.microsoft.com/office/powerpoint/2010/main" val="2590936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images in </a:t>
            </a:r>
            <a:r>
              <a:rPr lang="en-US" dirty="0" err="1">
                <a:solidFill>
                  <a:schemeClr val="bg1"/>
                </a:solidFill>
              </a:rPr>
              <a:t>skimage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E31E2-25A4-7A4B-81CA-158F9925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8313"/>
            <a:ext cx="8035977" cy="4328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images in </a:t>
            </a:r>
            <a:r>
              <a:rPr lang="en-US" dirty="0" err="1">
                <a:solidFill>
                  <a:schemeClr val="bg1"/>
                </a:solidFill>
              </a:rPr>
              <a:t>skimage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6E31E2-25A4-7A4B-81CA-158F99250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823" y="1818352"/>
            <a:ext cx="8035977" cy="4328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E52344-2AA9-2840-8A80-5112098B6C9C}"/>
              </a:ext>
            </a:extLst>
          </p:cNvPr>
          <p:cNvSpPr txBox="1"/>
          <p:nvPr/>
        </p:nvSpPr>
        <p:spPr>
          <a:xfrm>
            <a:off x="838200" y="2761223"/>
            <a:ext cx="333681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It’s a good habit to inspect the properties of images once imported.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A19E21-4FBF-2F4E-A9D1-FF5A9CF9917B}"/>
              </a:ext>
            </a:extLst>
          </p:cNvPr>
          <p:cNvCxnSpPr>
            <a:cxnSpLocks/>
          </p:cNvCxnSpPr>
          <p:nvPr/>
        </p:nvCxnSpPr>
        <p:spPr>
          <a:xfrm>
            <a:off x="4108862" y="3259777"/>
            <a:ext cx="6130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570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Test images in </a:t>
            </a:r>
            <a:r>
              <a:rPr lang="en-US" dirty="0" err="1">
                <a:solidFill>
                  <a:schemeClr val="bg1"/>
                </a:solidFill>
              </a:rPr>
              <a:t>skimage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052888-CD7A-1E4E-A8F5-8CFFC0111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01" t="6587" r="14663" b="3249"/>
          <a:stretch/>
        </p:blipFill>
        <p:spPr>
          <a:xfrm>
            <a:off x="3177914" y="1690688"/>
            <a:ext cx="5836171" cy="4668936"/>
          </a:xfrm>
        </p:spPr>
      </p:pic>
    </p:spTree>
    <p:extLst>
      <p:ext uri="{BB962C8B-B14F-4D97-AF65-F5344CB8AC3E}">
        <p14:creationId xmlns:p14="http://schemas.microsoft.com/office/powerpoint/2010/main" val="607781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Inspecting image histograms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C01CE-C346-924B-90FE-B579F507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86731" cy="4351338"/>
          </a:xfrm>
        </p:spPr>
      </p:pic>
    </p:spTree>
    <p:extLst>
      <p:ext uri="{BB962C8B-B14F-4D97-AF65-F5344CB8AC3E}">
        <p14:creationId xmlns:p14="http://schemas.microsoft.com/office/powerpoint/2010/main" val="550877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Inspecting image histograms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CC01CE-C346-924B-90FE-B579F5079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658673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F5BF79-CC21-9349-B1A4-CCA2F0722BBA}"/>
              </a:ext>
            </a:extLst>
          </p:cNvPr>
          <p:cNvSpPr txBox="1"/>
          <p:nvPr/>
        </p:nvSpPr>
        <p:spPr>
          <a:xfrm>
            <a:off x="7652252" y="3600673"/>
            <a:ext cx="3336817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Histograms are a quick way of assessing if anything is weird with an image.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751682A-776A-CA4D-B6D4-A7EC8409BFF9}"/>
              </a:ext>
            </a:extLst>
          </p:cNvPr>
          <p:cNvCxnSpPr>
            <a:cxnSpLocks/>
          </p:cNvCxnSpPr>
          <p:nvPr/>
        </p:nvCxnSpPr>
        <p:spPr>
          <a:xfrm flipH="1">
            <a:off x="6430780" y="4204158"/>
            <a:ext cx="1221472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2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 method of enhancing contrast in an image when signal is focused within a small range of values.</a:t>
            </a:r>
          </a:p>
          <a:p>
            <a:r>
              <a:rPr lang="en-US" dirty="0"/>
              <a:t>Histogram equalization aims to correct this by reshuffling values within the image such that there are a more even number values in each histogram bin.</a:t>
            </a:r>
          </a:p>
          <a:p>
            <a:r>
              <a:rPr lang="en-US" dirty="0"/>
              <a:t>This has the effect of enhancing contrast and can also correct uneven background.</a:t>
            </a:r>
          </a:p>
          <a:p>
            <a:r>
              <a:rPr lang="en-US" dirty="0"/>
              <a:t>We can do this globally or locally (adaptive histogram equalization).</a:t>
            </a:r>
          </a:p>
        </p:txBody>
      </p:sp>
    </p:spTree>
    <p:extLst>
      <p:ext uri="{BB962C8B-B14F-4D97-AF65-F5344CB8AC3E}">
        <p14:creationId xmlns:p14="http://schemas.microsoft.com/office/powerpoint/2010/main" val="449537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D19512-2D93-374E-9773-31A85F87D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B2C60-28A1-3D48-AF24-8E642BF28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1766094"/>
            <a:ext cx="99695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72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2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18644-563B-B645-9F2D-AB8EFF3B2B7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Day 2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D689D-988E-6C40-8D9F-50367C3F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Today we will introduce </a:t>
            </a:r>
            <a:r>
              <a:rPr lang="en-US" dirty="0" err="1"/>
              <a:t>scikit</a:t>
            </a:r>
            <a:r>
              <a:rPr lang="en-US" dirty="0"/>
              <a:t>-image, a python library containing a variety of useful functions for dealing with images.</a:t>
            </a:r>
          </a:p>
          <a:p>
            <a:r>
              <a:rPr lang="en-US" dirty="0"/>
              <a:t>Alongside this we will learn which are the most likely tools to be useful when tackling an image processing task.</a:t>
            </a:r>
          </a:p>
          <a:p>
            <a:r>
              <a:rPr lang="en-US" dirty="0"/>
              <a:t>We will cover preprocessing: histogram equalization, Fourier transforms and filtering/denoising.</a:t>
            </a:r>
          </a:p>
          <a:p>
            <a:r>
              <a:rPr lang="en-US" dirty="0"/>
              <a:t>And postprocessing: Edge detection, thresholding, segmentation, morphological opening/closing, masking and ROI extraction.</a:t>
            </a:r>
          </a:p>
        </p:txBody>
      </p:sp>
    </p:spTree>
    <p:extLst>
      <p:ext uri="{BB962C8B-B14F-4D97-AF65-F5344CB8AC3E}">
        <p14:creationId xmlns:p14="http://schemas.microsoft.com/office/powerpoint/2010/main" val="311627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9833BC-D4E6-0244-AEF3-143981499146}"/>
              </a:ext>
            </a:extLst>
          </p:cNvPr>
          <p:cNvSpPr txBox="1"/>
          <p:nvPr/>
        </p:nvSpPr>
        <p:spPr>
          <a:xfrm>
            <a:off x="8326811" y="1887983"/>
            <a:ext cx="2870842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exposure sub library contains a lot of useful tools for adjusting image contrast.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DC2EEE5-F92D-4544-9B32-6C9C6ACBFFD4}"/>
              </a:ext>
            </a:extLst>
          </p:cNvPr>
          <p:cNvCxnSpPr>
            <a:cxnSpLocks/>
          </p:cNvCxnSpPr>
          <p:nvPr/>
        </p:nvCxnSpPr>
        <p:spPr>
          <a:xfrm flipH="1">
            <a:off x="7495083" y="2326577"/>
            <a:ext cx="8317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979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0AEE9C-872C-D342-AC8A-F7FC7AE6B386}"/>
              </a:ext>
            </a:extLst>
          </p:cNvPr>
          <p:cNvCxnSpPr>
            <a:cxnSpLocks/>
          </p:cNvCxnSpPr>
          <p:nvPr/>
        </p:nvCxnSpPr>
        <p:spPr>
          <a:xfrm flipH="1" flipV="1">
            <a:off x="4781862" y="2938072"/>
            <a:ext cx="3679860" cy="7975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B59FE8C-110E-B74A-A8C0-73AAA27F54C1}"/>
              </a:ext>
            </a:extLst>
          </p:cNvPr>
          <p:cNvSpPr txBox="1"/>
          <p:nvPr/>
        </p:nvSpPr>
        <p:spPr>
          <a:xfrm>
            <a:off x="8326811" y="3535038"/>
            <a:ext cx="287084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Remember we use a period to access </a:t>
            </a:r>
            <a:r>
              <a:rPr lang="en-US" sz="2400" dirty="0" err="1"/>
              <a:t>subfunctions</a:t>
            </a:r>
            <a:r>
              <a:rPr lang="en-US" sz="2400" dirty="0"/>
              <a:t> from within a library.</a:t>
            </a:r>
          </a:p>
        </p:txBody>
      </p:sp>
    </p:spTree>
    <p:extLst>
      <p:ext uri="{BB962C8B-B14F-4D97-AF65-F5344CB8AC3E}">
        <p14:creationId xmlns:p14="http://schemas.microsoft.com/office/powerpoint/2010/main" val="1319631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AC938-82E4-8E4A-8A42-085DBC6A3B2F}"/>
              </a:ext>
            </a:extLst>
          </p:cNvPr>
          <p:cNvCxnSpPr>
            <a:cxnSpLocks/>
          </p:cNvCxnSpPr>
          <p:nvPr/>
        </p:nvCxnSpPr>
        <p:spPr>
          <a:xfrm flipH="1">
            <a:off x="7644984" y="4287187"/>
            <a:ext cx="824459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F1C566-39F2-1548-AF10-5DD35F4110BB}"/>
              </a:ext>
            </a:extLst>
          </p:cNvPr>
          <p:cNvSpPr txBox="1"/>
          <p:nvPr/>
        </p:nvSpPr>
        <p:spPr>
          <a:xfrm>
            <a:off x="8326811" y="3535038"/>
            <a:ext cx="2870842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use subplots to display the original and results side by side for easy comparison.</a:t>
            </a:r>
          </a:p>
        </p:txBody>
      </p:sp>
    </p:spTree>
    <p:extLst>
      <p:ext uri="{BB962C8B-B14F-4D97-AF65-F5344CB8AC3E}">
        <p14:creationId xmlns:p14="http://schemas.microsoft.com/office/powerpoint/2010/main" val="245827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53DB98-C8BA-EF49-8AE5-94F140EC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0937"/>
            <a:ext cx="7430533" cy="484217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FAC938-82E4-8E4A-8A42-085DBC6A3B2F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5531370" y="5703838"/>
            <a:ext cx="1304144" cy="78690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BF1C566-39F2-1548-AF10-5DD35F4110BB}"/>
              </a:ext>
            </a:extLst>
          </p:cNvPr>
          <p:cNvSpPr txBox="1"/>
          <p:nvPr/>
        </p:nvSpPr>
        <p:spPr>
          <a:xfrm>
            <a:off x="6835514" y="4919008"/>
            <a:ext cx="5006716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Note the change here. </a:t>
            </a:r>
            <a:r>
              <a:rPr lang="en-US" sz="2400" dirty="0" err="1"/>
              <a:t>Skimage</a:t>
            </a:r>
            <a:r>
              <a:rPr lang="en-US" sz="2400" dirty="0"/>
              <a:t> prefers the data to be in different formats for particular functions so the values of your data may be changed. </a:t>
            </a:r>
          </a:p>
        </p:txBody>
      </p:sp>
    </p:spTree>
    <p:extLst>
      <p:ext uri="{BB962C8B-B14F-4D97-AF65-F5344CB8AC3E}">
        <p14:creationId xmlns:p14="http://schemas.microsoft.com/office/powerpoint/2010/main" val="7371345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97BDD64-21ED-A94C-A9ED-11E0BF21F7FC}"/>
              </a:ext>
            </a:extLst>
          </p:cNvPr>
          <p:cNvCxnSpPr>
            <a:cxnSpLocks/>
          </p:cNvCxnSpPr>
          <p:nvPr/>
        </p:nvCxnSpPr>
        <p:spPr>
          <a:xfrm flipH="1">
            <a:off x="7644984" y="4287187"/>
            <a:ext cx="824459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5297176-9DF4-9441-B45D-AE4048F20EB9}"/>
              </a:ext>
            </a:extLst>
          </p:cNvPr>
          <p:cNvSpPr txBox="1"/>
          <p:nvPr/>
        </p:nvSpPr>
        <p:spPr>
          <a:xfrm>
            <a:off x="10178321" y="2758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9BF201-62E8-144E-B248-12E83173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98203"/>
            <a:ext cx="10250225" cy="421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11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97176-9DF4-9441-B45D-AE4048F20EB9}"/>
              </a:ext>
            </a:extLst>
          </p:cNvPr>
          <p:cNvSpPr txBox="1"/>
          <p:nvPr/>
        </p:nvSpPr>
        <p:spPr>
          <a:xfrm>
            <a:off x="10178321" y="2758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4CB2D-7773-394C-8EB6-D2EA04D1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6979"/>
            <a:ext cx="10513378" cy="39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72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97176-9DF4-9441-B45D-AE4048F20EB9}"/>
              </a:ext>
            </a:extLst>
          </p:cNvPr>
          <p:cNvSpPr txBox="1"/>
          <p:nvPr/>
        </p:nvSpPr>
        <p:spPr>
          <a:xfrm>
            <a:off x="10178321" y="2758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4CB2D-7773-394C-8EB6-D2EA04D1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6979"/>
            <a:ext cx="10513378" cy="3969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Histogram equalization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97176-9DF4-9441-B45D-AE4048F20EB9}"/>
              </a:ext>
            </a:extLst>
          </p:cNvPr>
          <p:cNvSpPr txBox="1"/>
          <p:nvPr/>
        </p:nvSpPr>
        <p:spPr>
          <a:xfrm>
            <a:off x="10178321" y="27581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CFBC8E-936D-BD4E-AB8B-93C0E506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339" y="1889124"/>
            <a:ext cx="8748713" cy="459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11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33913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previous algorithm works on the image globally.</a:t>
            </a:r>
          </a:p>
          <a:p>
            <a:r>
              <a:rPr lang="en-US" dirty="0"/>
              <a:t>This might not always be the best strategy as you can see.</a:t>
            </a:r>
          </a:p>
          <a:p>
            <a:r>
              <a:rPr lang="en-US" dirty="0"/>
              <a:t>Adaptive histogram EQ enhances contrast by altering the histogram of local regions of the image.</a:t>
            </a:r>
          </a:p>
          <a:p>
            <a:r>
              <a:rPr lang="en-US" dirty="0"/>
              <a:t>This can give better results when you have regions of localized intensity.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0901D-E893-6649-938F-98ADB8939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217249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34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73588-E232-304E-88BB-6DBFA531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8364"/>
            <a:ext cx="9001125" cy="45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19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3E2EF-E452-C240-817F-4F6658552EEE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Before we begin a note on imaging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1CAC8-8C5E-3442-B58E-ECBBC82B7D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Ultimately image processing will only be as good as the images going in.</a:t>
            </a:r>
          </a:p>
          <a:p>
            <a:r>
              <a:rPr lang="en-US" dirty="0"/>
              <a:t>We can correct some experimental errors but not all so be careful that your imaging setup is suitable for your needs (where possible of course).</a:t>
            </a:r>
          </a:p>
          <a:p>
            <a:r>
              <a:rPr lang="en-US" dirty="0"/>
              <a:t>Always be aware of things like uneven lighting, staining strategies, vibrations etc. that can degrade image quality. </a:t>
            </a:r>
          </a:p>
        </p:txBody>
      </p:sp>
    </p:spTree>
    <p:extLst>
      <p:ext uri="{BB962C8B-B14F-4D97-AF65-F5344CB8AC3E}">
        <p14:creationId xmlns:p14="http://schemas.microsoft.com/office/powerpoint/2010/main" val="1713829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73588-E232-304E-88BB-6DBFA531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8364"/>
            <a:ext cx="9001125" cy="456097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F8E3EC-95BA-F94C-BE11-D4B1B07A46E8}"/>
              </a:ext>
            </a:extLst>
          </p:cNvPr>
          <p:cNvCxnSpPr>
            <a:cxnSpLocks/>
          </p:cNvCxnSpPr>
          <p:nvPr/>
        </p:nvCxnSpPr>
        <p:spPr>
          <a:xfrm flipV="1">
            <a:off x="9018065" y="3028950"/>
            <a:ext cx="0" cy="103526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E9441CD-D1A0-CD40-BEF7-F901FF0BC4B4}"/>
              </a:ext>
            </a:extLst>
          </p:cNvPr>
          <p:cNvSpPr txBox="1"/>
          <p:nvPr/>
        </p:nvSpPr>
        <p:spPr>
          <a:xfrm>
            <a:off x="6864088" y="3661709"/>
            <a:ext cx="4489711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two main </a:t>
            </a:r>
            <a:r>
              <a:rPr lang="en-US" sz="2400" dirty="0" err="1"/>
              <a:t>paramaters</a:t>
            </a:r>
            <a:r>
              <a:rPr lang="en-US" sz="2400" dirty="0"/>
              <a:t> are the kernel size, which defines how big of a region to do local histogram adjustment, and clip limit, which determines he height of any given histogram.</a:t>
            </a:r>
          </a:p>
        </p:txBody>
      </p:sp>
    </p:spTree>
    <p:extLst>
      <p:ext uri="{BB962C8B-B14F-4D97-AF65-F5344CB8AC3E}">
        <p14:creationId xmlns:p14="http://schemas.microsoft.com/office/powerpoint/2010/main" val="1567723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73588-E232-304E-88BB-6DBFA5319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8364"/>
            <a:ext cx="9001125" cy="45609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338075-F712-A949-B543-74054A10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1" y="3754149"/>
            <a:ext cx="3624262" cy="1317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C359F4-9743-4347-8721-8F1AA5978EAC}"/>
              </a:ext>
            </a:extLst>
          </p:cNvPr>
          <p:cNvSpPr txBox="1"/>
          <p:nvPr/>
        </p:nvSpPr>
        <p:spPr>
          <a:xfrm>
            <a:off x="7811882" y="5309738"/>
            <a:ext cx="228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Illustration of clip limit</a:t>
            </a:r>
          </a:p>
        </p:txBody>
      </p:sp>
    </p:spTree>
    <p:extLst>
      <p:ext uri="{BB962C8B-B14F-4D97-AF65-F5344CB8AC3E}">
        <p14:creationId xmlns:p14="http://schemas.microsoft.com/office/powerpoint/2010/main" val="3372090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Adaptive histogram equalization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C25CD-B139-DE41-BC41-DC171D401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431" y="1872668"/>
            <a:ext cx="5255138" cy="475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54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Fourier transforms and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filtering is to isolate particular components of an image and either enhance of remove them.</a:t>
            </a:r>
          </a:p>
          <a:p>
            <a:r>
              <a:rPr lang="en-US" dirty="0"/>
              <a:t>Typically this is performed by convolution with a kernel.</a:t>
            </a:r>
          </a:p>
          <a:p>
            <a:r>
              <a:rPr lang="en-US" dirty="0"/>
              <a:t>Convolution is a pixelwise operation and can be very slow.</a:t>
            </a:r>
          </a:p>
          <a:p>
            <a:r>
              <a:rPr lang="en-US" dirty="0"/>
              <a:t>Alternatively we can exploit Fourier transforms to perform these operations in the frequency domain.</a:t>
            </a:r>
          </a:p>
          <a:p>
            <a:r>
              <a:rPr lang="en-US" dirty="0"/>
              <a:t>This makes use of something known as convolution theorem.</a:t>
            </a:r>
          </a:p>
        </p:txBody>
      </p:sp>
    </p:spTree>
    <p:extLst>
      <p:ext uri="{BB962C8B-B14F-4D97-AF65-F5344CB8AC3E}">
        <p14:creationId xmlns:p14="http://schemas.microsoft.com/office/powerpoint/2010/main" val="2699939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Convolution theorem and frequency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The Fourier transform is a means of representing a function as a series of sine and cosine waves.</a:t>
            </a:r>
          </a:p>
          <a:p>
            <a:r>
              <a:rPr lang="en-US" dirty="0"/>
              <a:t>In Fourier representation, each pixel contains information from all pixels in the image it was calculated from.</a:t>
            </a:r>
          </a:p>
          <a:p>
            <a:r>
              <a:rPr lang="en-US" dirty="0"/>
              <a:t>This means that if we modify a single pixel in the Fourier transform of an image, we modify all pixels in the image.  </a:t>
            </a:r>
          </a:p>
          <a:p>
            <a:r>
              <a:rPr lang="en-US" dirty="0"/>
              <a:t>So if we multiply the Fourier transform by a function, the whole image will be modified by that function.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B779E2-C8FB-D541-B090-7C53D8A5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309" y="5727362"/>
            <a:ext cx="3831382" cy="4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32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Taking the Fourier transform of an image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650A57-8D7F-AE47-B0AC-1814F148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5644"/>
            <a:ext cx="9211009" cy="4351338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231B0-DDDE-DE45-9627-90336BB1AD23}"/>
              </a:ext>
            </a:extLst>
          </p:cNvPr>
          <p:cNvCxnSpPr>
            <a:cxnSpLocks/>
          </p:cNvCxnSpPr>
          <p:nvPr/>
        </p:nvCxnSpPr>
        <p:spPr>
          <a:xfrm flipH="1" flipV="1">
            <a:off x="5081666" y="2383437"/>
            <a:ext cx="4466059" cy="26982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E5BE6B-17A7-1949-A4E9-B6E300D5EFA9}"/>
              </a:ext>
            </a:extLst>
          </p:cNvPr>
          <p:cNvSpPr txBox="1"/>
          <p:nvPr/>
        </p:nvSpPr>
        <p:spPr>
          <a:xfrm>
            <a:off x="9404597" y="2383437"/>
            <a:ext cx="2189971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can access the Fourier transform via </a:t>
            </a:r>
            <a:r>
              <a:rPr lang="en-US" sz="2400" dirty="0" err="1"/>
              <a:t>numpy’s</a:t>
            </a:r>
            <a:r>
              <a:rPr lang="en-US" sz="2400" dirty="0"/>
              <a:t> </a:t>
            </a:r>
            <a:r>
              <a:rPr lang="en-US" sz="2400" dirty="0" err="1"/>
              <a:t>fft</a:t>
            </a:r>
            <a:r>
              <a:rPr lang="en-US" sz="2400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1836431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Taking the Fourier transform of an image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5650A57-8D7F-AE47-B0AC-1814F1481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0635"/>
            <a:ext cx="9211009" cy="4351338"/>
          </a:xfr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0231B0-DDDE-DE45-9627-90336BB1AD23}"/>
              </a:ext>
            </a:extLst>
          </p:cNvPr>
          <p:cNvCxnSpPr>
            <a:cxnSpLocks/>
          </p:cNvCxnSpPr>
          <p:nvPr/>
        </p:nvCxnSpPr>
        <p:spPr>
          <a:xfrm flipH="1" flipV="1">
            <a:off x="6970428" y="2399967"/>
            <a:ext cx="1798818" cy="34323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4E5BE6B-17A7-1949-A4E9-B6E300D5EFA9}"/>
              </a:ext>
            </a:extLst>
          </p:cNvPr>
          <p:cNvSpPr txBox="1"/>
          <p:nvPr/>
        </p:nvSpPr>
        <p:spPr>
          <a:xfrm>
            <a:off x="8559384" y="2416498"/>
            <a:ext cx="3244121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are using the 2D </a:t>
            </a:r>
            <a:r>
              <a:rPr lang="en-US" sz="2400" dirty="0" err="1"/>
              <a:t>fft</a:t>
            </a:r>
            <a:r>
              <a:rPr lang="en-US" sz="2400" dirty="0"/>
              <a:t> (our image is 2D) as well as </a:t>
            </a:r>
            <a:r>
              <a:rPr lang="en-US" sz="2400" dirty="0" err="1"/>
              <a:t>fftshift</a:t>
            </a:r>
            <a:r>
              <a:rPr lang="en-US" sz="2400" dirty="0"/>
              <a:t> to make sure the lowest frequency term is at the </a:t>
            </a:r>
            <a:r>
              <a:rPr lang="en-US" sz="2400" dirty="0" err="1"/>
              <a:t>centre</a:t>
            </a:r>
            <a:r>
              <a:rPr lang="en-US" sz="2400" dirty="0"/>
              <a:t> of the image.</a:t>
            </a:r>
          </a:p>
        </p:txBody>
      </p:sp>
    </p:spTree>
    <p:extLst>
      <p:ext uri="{BB962C8B-B14F-4D97-AF65-F5344CB8AC3E}">
        <p14:creationId xmlns:p14="http://schemas.microsoft.com/office/powerpoint/2010/main" val="18838046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Taking the Fourier transform of an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E6A5BA-0BA0-6C44-8CB9-01002ABF6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434"/>
            <a:ext cx="10515600" cy="4321720"/>
          </a:xfrm>
        </p:spPr>
      </p:pic>
    </p:spTree>
    <p:extLst>
      <p:ext uri="{BB962C8B-B14F-4D97-AF65-F5344CB8AC3E}">
        <p14:creationId xmlns:p14="http://schemas.microsoft.com/office/powerpoint/2010/main" val="2690079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Filtering in the Fourier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we move out radially from the </a:t>
            </a:r>
            <a:r>
              <a:rPr lang="en-US" dirty="0" err="1"/>
              <a:t>centre</a:t>
            </a:r>
            <a:r>
              <a:rPr lang="en-US" dirty="0"/>
              <a:t> of a Fourier transform we are increasing in resolution.</a:t>
            </a:r>
          </a:p>
          <a:p>
            <a:r>
              <a:rPr lang="en-US" dirty="0"/>
              <a:t>By modifying pixels at a certain resolution from the </a:t>
            </a:r>
            <a:r>
              <a:rPr lang="en-US" dirty="0" err="1"/>
              <a:t>centre</a:t>
            </a:r>
            <a:r>
              <a:rPr lang="en-US" dirty="0"/>
              <a:t> of the transform we can therefore alter the resolution of the image, or features of a certain resolution.</a:t>
            </a:r>
          </a:p>
          <a:p>
            <a:r>
              <a:rPr lang="en-US" dirty="0"/>
              <a:t>A low pass filter is one where the low resolution components ‘pass’ and the higher resolution components are blocked.</a:t>
            </a:r>
          </a:p>
          <a:p>
            <a:r>
              <a:rPr lang="en-US" dirty="0"/>
              <a:t>A high pass filter does the converse – emphasizing high resolution features.</a:t>
            </a:r>
          </a:p>
        </p:txBody>
      </p:sp>
    </p:spTree>
    <p:extLst>
      <p:ext uri="{BB962C8B-B14F-4D97-AF65-F5344CB8AC3E}">
        <p14:creationId xmlns:p14="http://schemas.microsoft.com/office/powerpoint/2010/main" val="1830757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CF854-7711-E44E-A9DD-10B0A386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950" y="1825625"/>
            <a:ext cx="10226100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20849C-19DF-9946-AC8D-2F0F5870195F}"/>
              </a:ext>
            </a:extLst>
          </p:cNvPr>
          <p:cNvCxnSpPr>
            <a:cxnSpLocks/>
          </p:cNvCxnSpPr>
          <p:nvPr/>
        </p:nvCxnSpPr>
        <p:spPr>
          <a:xfrm flipH="1">
            <a:off x="6295869" y="4001294"/>
            <a:ext cx="1837776" cy="3578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7696D6-A74D-3744-A6F7-A7F2E7EDD5AD}"/>
              </a:ext>
            </a:extLst>
          </p:cNvPr>
          <p:cNvSpPr txBox="1"/>
          <p:nvPr/>
        </p:nvSpPr>
        <p:spPr>
          <a:xfrm>
            <a:off x="7538644" y="3221769"/>
            <a:ext cx="4489711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is the radial function from yesterday. We will use it to define a mask</a:t>
            </a:r>
          </a:p>
        </p:txBody>
      </p:sp>
    </p:spTree>
    <p:extLst>
      <p:ext uri="{BB962C8B-B14F-4D97-AF65-F5344CB8AC3E}">
        <p14:creationId xmlns:p14="http://schemas.microsoft.com/office/powerpoint/2010/main" val="1808049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-image puts together a large number of functions/algorithms that are necessary for most image processing endeavors.</a:t>
            </a:r>
          </a:p>
          <a:p>
            <a:r>
              <a:rPr lang="en-US" dirty="0"/>
              <a:t>It is built over </a:t>
            </a:r>
            <a:r>
              <a:rPr lang="en-US" dirty="0" err="1"/>
              <a:t>numpy</a:t>
            </a:r>
            <a:r>
              <a:rPr lang="en-US" dirty="0"/>
              <a:t> and </a:t>
            </a:r>
            <a:r>
              <a:rPr lang="en-US" dirty="0" err="1"/>
              <a:t>scipy</a:t>
            </a:r>
            <a:r>
              <a:rPr lang="en-US" dirty="0"/>
              <a:t> making it easy to use with other code.</a:t>
            </a:r>
          </a:p>
          <a:p>
            <a:r>
              <a:rPr lang="en-US" dirty="0"/>
              <a:t>The main goals of it’s development are stated as follows:</a:t>
            </a:r>
          </a:p>
          <a:p>
            <a:pPr lvl="1"/>
            <a:r>
              <a:rPr lang="en-US" dirty="0"/>
              <a:t>To provide high quality, well-documented and easy-to-use implementations of common image processing algorithms.</a:t>
            </a:r>
          </a:p>
          <a:p>
            <a:pPr lvl="1"/>
            <a:r>
              <a:rPr lang="en-US" dirty="0"/>
              <a:t>To facilitate education in image processing.</a:t>
            </a:r>
          </a:p>
          <a:p>
            <a:r>
              <a:rPr lang="en-US" dirty="0"/>
              <a:t>If you are interested in learning more about it’s development look here: Van der Walt et al. (2014), </a:t>
            </a:r>
            <a:r>
              <a:rPr lang="en-US" dirty="0" err="1"/>
              <a:t>PeerJ</a:t>
            </a:r>
            <a:r>
              <a:rPr lang="en-US" dirty="0"/>
              <a:t>, DOI 10.7717/peerj.453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23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CF854-7711-E44E-A9DD-10B0A386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950" y="1825625"/>
            <a:ext cx="10226100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20849C-19DF-9946-AC8D-2F0F5870195F}"/>
              </a:ext>
            </a:extLst>
          </p:cNvPr>
          <p:cNvCxnSpPr>
            <a:cxnSpLocks/>
          </p:cNvCxnSpPr>
          <p:nvPr/>
        </p:nvCxnSpPr>
        <p:spPr>
          <a:xfrm flipH="1">
            <a:off x="6235908" y="5019846"/>
            <a:ext cx="2848133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7696D6-A74D-3744-A6F7-A7F2E7EDD5AD}"/>
              </a:ext>
            </a:extLst>
          </p:cNvPr>
          <p:cNvSpPr txBox="1"/>
          <p:nvPr/>
        </p:nvSpPr>
        <p:spPr>
          <a:xfrm>
            <a:off x="9084041" y="4780746"/>
            <a:ext cx="2938069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Using the mask we block all values above a certain spatial frequency.</a:t>
            </a:r>
          </a:p>
        </p:txBody>
      </p:sp>
    </p:spTree>
    <p:extLst>
      <p:ext uri="{BB962C8B-B14F-4D97-AF65-F5344CB8AC3E}">
        <p14:creationId xmlns:p14="http://schemas.microsoft.com/office/powerpoint/2010/main" val="4601218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9CF854-7711-E44E-A9DD-10B0A3860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2950" y="1825625"/>
            <a:ext cx="10226100" cy="4351338"/>
          </a:xfr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20849C-19DF-9946-AC8D-2F0F5870195F}"/>
              </a:ext>
            </a:extLst>
          </p:cNvPr>
          <p:cNvCxnSpPr>
            <a:cxnSpLocks/>
          </p:cNvCxnSpPr>
          <p:nvPr/>
        </p:nvCxnSpPr>
        <p:spPr>
          <a:xfrm flipH="1" flipV="1">
            <a:off x="8634334" y="5441430"/>
            <a:ext cx="449708" cy="17802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77696D6-A74D-3744-A6F7-A7F2E7EDD5AD}"/>
              </a:ext>
            </a:extLst>
          </p:cNvPr>
          <p:cNvSpPr txBox="1"/>
          <p:nvPr/>
        </p:nvSpPr>
        <p:spPr>
          <a:xfrm>
            <a:off x="8934139" y="4780746"/>
            <a:ext cx="308797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then return the absolute value (FFT introduces an imaginary component).</a:t>
            </a:r>
          </a:p>
        </p:txBody>
      </p:sp>
    </p:spTree>
    <p:extLst>
      <p:ext uri="{BB962C8B-B14F-4D97-AF65-F5344CB8AC3E}">
        <p14:creationId xmlns:p14="http://schemas.microsoft.com/office/powerpoint/2010/main" val="11418593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C57527F-65F3-6344-9E5A-03B09B0EFA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286" y="1825625"/>
            <a:ext cx="8877428" cy="4351338"/>
          </a:xfrm>
        </p:spPr>
      </p:pic>
    </p:spTree>
    <p:extLst>
      <p:ext uri="{BB962C8B-B14F-4D97-AF65-F5344CB8AC3E}">
        <p14:creationId xmlns:p14="http://schemas.microsoft.com/office/powerpoint/2010/main" val="2870786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 pass filter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F5C869-8BC6-BB45-9065-4A47D3B4A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250" y="1878207"/>
            <a:ext cx="10639624" cy="4372691"/>
          </a:xfrm>
        </p:spPr>
      </p:pic>
    </p:spTree>
    <p:extLst>
      <p:ext uri="{BB962C8B-B14F-4D97-AF65-F5344CB8AC3E}">
        <p14:creationId xmlns:p14="http://schemas.microsoft.com/office/powerpoint/2010/main" val="1113174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02145-4D4C-7442-912E-85C4EC5A7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052" y="1825625"/>
            <a:ext cx="10079895" cy="4351338"/>
          </a:xfrm>
        </p:spPr>
      </p:pic>
    </p:spTree>
    <p:extLst>
      <p:ext uri="{BB962C8B-B14F-4D97-AF65-F5344CB8AC3E}">
        <p14:creationId xmlns:p14="http://schemas.microsoft.com/office/powerpoint/2010/main" val="1257588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902145-4D4C-7442-912E-85C4EC5A7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6052" y="1825625"/>
            <a:ext cx="1007989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9AAEDD-E2D3-0E4D-B80C-A5A828A31C0A}"/>
              </a:ext>
            </a:extLst>
          </p:cNvPr>
          <p:cNvSpPr txBox="1"/>
          <p:nvPr/>
        </p:nvSpPr>
        <p:spPr>
          <a:xfrm>
            <a:off x="299805" y="4106189"/>
            <a:ext cx="2503356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function is almost exactly the same but the mask is inverted</a:t>
            </a:r>
          </a:p>
        </p:txBody>
      </p:sp>
    </p:spTree>
    <p:extLst>
      <p:ext uri="{BB962C8B-B14F-4D97-AF65-F5344CB8AC3E}">
        <p14:creationId xmlns:p14="http://schemas.microsoft.com/office/powerpoint/2010/main" val="879180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2107519-8E43-1D42-936E-7331D6EF1A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958" y="1825625"/>
            <a:ext cx="9076083" cy="4351338"/>
          </a:xfrm>
        </p:spPr>
      </p:pic>
    </p:spTree>
    <p:extLst>
      <p:ext uri="{BB962C8B-B14F-4D97-AF65-F5344CB8AC3E}">
        <p14:creationId xmlns:p14="http://schemas.microsoft.com/office/powerpoint/2010/main" val="29926636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pass filter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D5FA41-5FFA-C947-88D7-86B8BB7B6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998128"/>
            <a:ext cx="10603151" cy="4357701"/>
          </a:xfrm>
        </p:spPr>
      </p:pic>
    </p:spTree>
    <p:extLst>
      <p:ext uri="{BB962C8B-B14F-4D97-AF65-F5344CB8AC3E}">
        <p14:creationId xmlns:p14="http://schemas.microsoft.com/office/powerpoint/2010/main" val="2402949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Skimage</a:t>
            </a:r>
            <a:r>
              <a:rPr lang="en-US" dirty="0"/>
              <a:t> has a large number of other filters which have a variety of functions.</a:t>
            </a:r>
          </a:p>
          <a:p>
            <a:r>
              <a:rPr lang="en-US" dirty="0"/>
              <a:t>Some are good for removing noise and emphasizing large objects (gaussian, median, mean)</a:t>
            </a:r>
          </a:p>
          <a:p>
            <a:r>
              <a:rPr lang="en-US" dirty="0"/>
              <a:t>Others are good for enhancing edges (Laplacian, </a:t>
            </a:r>
            <a:r>
              <a:rPr lang="en-US" dirty="0" err="1"/>
              <a:t>sobel</a:t>
            </a:r>
            <a:r>
              <a:rPr lang="en-US" dirty="0"/>
              <a:t>, canny).</a:t>
            </a:r>
          </a:p>
          <a:p>
            <a:r>
              <a:rPr lang="en-US" dirty="0"/>
              <a:t>These typically involve more complicated kernels than those we defined ourselves.</a:t>
            </a:r>
          </a:p>
          <a:p>
            <a:r>
              <a:rPr lang="en-US" dirty="0"/>
              <a:t>We’ll go over a few examples but definitely </a:t>
            </a:r>
            <a:r>
              <a:rPr lang="en-US"/>
              <a:t>try others yourself.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413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 – first we’ll create a noisy 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9A2B1-6217-924D-8FC4-C94133E41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513" y="1825624"/>
            <a:ext cx="8686799" cy="4716402"/>
          </a:xfrm>
        </p:spPr>
      </p:pic>
    </p:spTree>
    <p:extLst>
      <p:ext uri="{BB962C8B-B14F-4D97-AF65-F5344CB8AC3E}">
        <p14:creationId xmlns:p14="http://schemas.microsoft.com/office/powerpoint/2010/main" val="3615897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Scikit</a:t>
            </a:r>
            <a:r>
              <a:rPr lang="en-US" dirty="0">
                <a:solidFill>
                  <a:schemeClr val="bg1"/>
                </a:solidFill>
              </a:rPr>
              <a:t>-image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42A5F0-08DD-C843-BD2D-528C2539A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9925"/>
            <a:ext cx="10515600" cy="3662737"/>
          </a:xfrm>
        </p:spPr>
      </p:pic>
    </p:spTree>
    <p:extLst>
      <p:ext uri="{BB962C8B-B14F-4D97-AF65-F5344CB8AC3E}">
        <p14:creationId xmlns:p14="http://schemas.microsoft.com/office/powerpoint/2010/main" val="375282942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 – first we’ll create a noisy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0EE9F7-FCDE-E048-A874-199563FA4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2186"/>
            <a:ext cx="10511450" cy="4320014"/>
          </a:xfrm>
        </p:spPr>
      </p:pic>
    </p:spTree>
    <p:extLst>
      <p:ext uri="{BB962C8B-B14F-4D97-AF65-F5344CB8AC3E}">
        <p14:creationId xmlns:p14="http://schemas.microsoft.com/office/powerpoint/2010/main" val="23749875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 – import relevant filters and apply them to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1C6DCA-8D8F-1E44-8D09-3086DF31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91651"/>
            <a:ext cx="10515600" cy="2419286"/>
          </a:xfrm>
        </p:spPr>
      </p:pic>
    </p:spTree>
    <p:extLst>
      <p:ext uri="{BB962C8B-B14F-4D97-AF65-F5344CB8AC3E}">
        <p14:creationId xmlns:p14="http://schemas.microsoft.com/office/powerpoint/2010/main" val="4150723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filters – import relevant filters and apply them to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91C6DCA-8D8F-1E44-8D09-3086DF319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91651"/>
            <a:ext cx="10515600" cy="24192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F8C9670-6F55-C74F-A621-2FB50882C2AD}"/>
              </a:ext>
            </a:extLst>
          </p:cNvPr>
          <p:cNvSpPr txBox="1"/>
          <p:nvPr/>
        </p:nvSpPr>
        <p:spPr>
          <a:xfrm>
            <a:off x="8486542" y="4627936"/>
            <a:ext cx="2867258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Disk is a structural element, we’ll discuss this later</a:t>
            </a:r>
          </a:p>
        </p:txBody>
      </p:sp>
    </p:spTree>
    <p:extLst>
      <p:ext uri="{BB962C8B-B14F-4D97-AF65-F5344CB8AC3E}">
        <p14:creationId xmlns:p14="http://schemas.microsoft.com/office/powerpoint/2010/main" val="1087728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Plot the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24E72-333F-E54C-8F03-3EF6769FD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511" y="1825625"/>
            <a:ext cx="6320977" cy="4351338"/>
          </a:xfrm>
        </p:spPr>
      </p:pic>
    </p:spTree>
    <p:extLst>
      <p:ext uri="{BB962C8B-B14F-4D97-AF65-F5344CB8AC3E}">
        <p14:creationId xmlns:p14="http://schemas.microsoft.com/office/powerpoint/2010/main" val="3870555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Plot the results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872FE7-AB7D-AD45-9381-FB40605F6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383" y="1854199"/>
            <a:ext cx="5299234" cy="4796645"/>
          </a:xfrm>
        </p:spPr>
      </p:pic>
    </p:spTree>
    <p:extLst>
      <p:ext uri="{BB962C8B-B14F-4D97-AF65-F5344CB8AC3E}">
        <p14:creationId xmlns:p14="http://schemas.microsoft.com/office/powerpoint/2010/main" val="2026306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 we have seen how we can use some basic filters to remove noise.</a:t>
            </a:r>
          </a:p>
          <a:p>
            <a:r>
              <a:rPr lang="en-US" dirty="0"/>
              <a:t>These aren’t ideal however as they do come at the cost of resolution.</a:t>
            </a:r>
          </a:p>
          <a:p>
            <a:r>
              <a:rPr lang="en-US" dirty="0"/>
              <a:t>More advanced denoising methods are available in </a:t>
            </a:r>
            <a:r>
              <a:rPr lang="en-US" dirty="0" err="1"/>
              <a:t>Scikit</a:t>
            </a:r>
            <a:r>
              <a:rPr lang="en-US" dirty="0"/>
              <a:t>-image which take advantage of local information to remove noise.</a:t>
            </a:r>
          </a:p>
          <a:p>
            <a:r>
              <a:rPr lang="en-US" dirty="0"/>
              <a:t>These algorithms better preserve edges and sharp features.</a:t>
            </a:r>
          </a:p>
        </p:txBody>
      </p:sp>
    </p:spTree>
    <p:extLst>
      <p:ext uri="{BB962C8B-B14F-4D97-AF65-F5344CB8AC3E}">
        <p14:creationId xmlns:p14="http://schemas.microsoft.com/office/powerpoint/2010/main" val="22305484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variation denoising seeks to decrease the total variation in a local region of the image – large changes in values likely due to noise.</a:t>
            </a:r>
          </a:p>
          <a:p>
            <a:r>
              <a:rPr lang="en-US" dirty="0"/>
              <a:t>The important parameters for TV are the denoise weighting (larger = more denoising but loss of fidelity) and number of iterations.</a:t>
            </a:r>
          </a:p>
          <a:p>
            <a:r>
              <a:rPr lang="en-US" dirty="0"/>
              <a:t>Non local means attempts to reduce noise by changing pixel values to be equal to the mean of local related patches.</a:t>
            </a:r>
          </a:p>
          <a:p>
            <a:r>
              <a:rPr lang="en-US" dirty="0"/>
              <a:t>NL means requires an estimate of the standard deviation (sigma) of the noise.</a:t>
            </a:r>
          </a:p>
          <a:p>
            <a:r>
              <a:rPr lang="en-US" dirty="0"/>
              <a:t>The patch size and a cutoff value also need to be specified.</a:t>
            </a:r>
          </a:p>
        </p:txBody>
      </p:sp>
    </p:spTree>
    <p:extLst>
      <p:ext uri="{BB962C8B-B14F-4D97-AF65-F5344CB8AC3E}">
        <p14:creationId xmlns:p14="http://schemas.microsoft.com/office/powerpoint/2010/main" val="7908250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25750-703A-C348-A5B8-85DA0ACA8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776218"/>
            <a:ext cx="10515600" cy="2450152"/>
          </a:xfrm>
        </p:spPr>
      </p:pic>
    </p:spTree>
    <p:extLst>
      <p:ext uri="{BB962C8B-B14F-4D97-AF65-F5344CB8AC3E}">
        <p14:creationId xmlns:p14="http://schemas.microsoft.com/office/powerpoint/2010/main" val="4291074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82F3B0-7ECC-8A49-9A1D-F2BB2F461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0964" y="1825625"/>
            <a:ext cx="8590072" cy="4351338"/>
          </a:xfrm>
        </p:spPr>
      </p:pic>
    </p:spTree>
    <p:extLst>
      <p:ext uri="{BB962C8B-B14F-4D97-AF65-F5344CB8AC3E}">
        <p14:creationId xmlns:p14="http://schemas.microsoft.com/office/powerpoint/2010/main" val="38500132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advanced denoising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B2B74B-89DB-7849-95A6-87BCB1607B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1374"/>
            <a:ext cx="10515600" cy="2879840"/>
          </a:xfrm>
        </p:spPr>
      </p:pic>
    </p:spTree>
    <p:extLst>
      <p:ext uri="{BB962C8B-B14F-4D97-AF65-F5344CB8AC3E}">
        <p14:creationId xmlns:p14="http://schemas.microsoft.com/office/powerpoint/2010/main" val="3724812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get started by opening up a new notebook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FE8380-41BB-C948-98D7-A5D4ABF95F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3088"/>
            <a:ext cx="10515600" cy="2756411"/>
          </a:xfrm>
        </p:spPr>
      </p:pic>
    </p:spTree>
    <p:extLst>
      <p:ext uri="{BB962C8B-B14F-4D97-AF65-F5344CB8AC3E}">
        <p14:creationId xmlns:p14="http://schemas.microsoft.com/office/powerpoint/2010/main" val="4004556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Wrapping up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stage is to maximize the useful signal in an image.</a:t>
            </a:r>
          </a:p>
          <a:p>
            <a:r>
              <a:rPr lang="en-US" dirty="0"/>
              <a:t>We generally want to reduce noise to improve the quality of information extracted from pixels.</a:t>
            </a:r>
          </a:p>
          <a:p>
            <a:r>
              <a:rPr lang="en-US" dirty="0"/>
              <a:t>We can use a variety of filters to enhance particular features for extraction/segmentation.</a:t>
            </a:r>
          </a:p>
          <a:p>
            <a:r>
              <a:rPr lang="en-US" dirty="0"/>
              <a:t>More advanced denoising algorithms can be used however they do require some hyper parameter tuning, i.e. not necessarily general.</a:t>
            </a:r>
          </a:p>
        </p:txBody>
      </p:sp>
    </p:spTree>
    <p:extLst>
      <p:ext uri="{BB962C8B-B14F-4D97-AF65-F5344CB8AC3E}">
        <p14:creationId xmlns:p14="http://schemas.microsoft.com/office/powerpoint/2010/main" val="6257759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BC5DF-77AE-184C-A5D1-E03949A22E7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Segmentation and feature extraction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9523D-6BB9-B84F-825A-9F2F7283D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5345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116B9-198A-7D4C-AAD7-A8EB9316D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Thresholding is the most basic way to segment an image.</a:t>
            </a:r>
          </a:p>
          <a:p>
            <a:r>
              <a:rPr lang="en-US" dirty="0"/>
              <a:t>This is simply stating that all pixels below a single value are background and everything above is a feature of interest.</a:t>
            </a:r>
          </a:p>
          <a:p>
            <a:r>
              <a:rPr lang="en-US" dirty="0"/>
              <a:t>Estimation of a threshold can be done in a number of ways (either global or local)</a:t>
            </a:r>
          </a:p>
          <a:p>
            <a:r>
              <a:rPr lang="en-US" dirty="0"/>
              <a:t>One of the most popular ways is using Otsu’s method which assumes the distribution of pixels is roughly bimodal (background and signal).</a:t>
            </a:r>
          </a:p>
          <a:p>
            <a:r>
              <a:rPr lang="en-US" dirty="0"/>
              <a:t>We’ll start with the image we created by histogram equalization.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33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C73BE5-57B3-B543-95F8-3801D4E8B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55637"/>
            <a:ext cx="10515600" cy="3891314"/>
          </a:xfrm>
        </p:spPr>
      </p:pic>
    </p:spTree>
    <p:extLst>
      <p:ext uri="{BB962C8B-B14F-4D97-AF65-F5344CB8AC3E}">
        <p14:creationId xmlns:p14="http://schemas.microsoft.com/office/powerpoint/2010/main" val="2162844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1D1EAB-7812-D343-A333-4D11159F1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7363" y="1825625"/>
            <a:ext cx="7397274" cy="4351338"/>
          </a:xfrm>
        </p:spPr>
      </p:pic>
    </p:spTree>
    <p:extLst>
      <p:ext uri="{BB962C8B-B14F-4D97-AF65-F5344CB8AC3E}">
        <p14:creationId xmlns:p14="http://schemas.microsoft.com/office/powerpoint/2010/main" val="38808872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CD4C9-3573-2543-A027-6091F0E2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366" y="1825625"/>
            <a:ext cx="4807268" cy="4351338"/>
          </a:xfrm>
        </p:spPr>
      </p:pic>
    </p:spTree>
    <p:extLst>
      <p:ext uri="{BB962C8B-B14F-4D97-AF65-F5344CB8AC3E}">
        <p14:creationId xmlns:p14="http://schemas.microsoft.com/office/powerpoint/2010/main" val="28468326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CD4C9-3573-2543-A027-6091F0E2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366" y="1825625"/>
            <a:ext cx="4807268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BB6D2-6216-5C4A-8F26-26DEA9A8F2A6}"/>
              </a:ext>
            </a:extLst>
          </p:cNvPr>
          <p:cNvSpPr txBox="1"/>
          <p:nvPr/>
        </p:nvSpPr>
        <p:spPr>
          <a:xfrm>
            <a:off x="8486542" y="1825625"/>
            <a:ext cx="2867258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local threshold does a good job of estimating the structure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29140206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Thresholding using Otsu’s method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2CD4C9-3573-2543-A027-6091F0E2A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2366" y="1825625"/>
            <a:ext cx="4807268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BB6D2-6216-5C4A-8F26-26DEA9A8F2A6}"/>
              </a:ext>
            </a:extLst>
          </p:cNvPr>
          <p:cNvSpPr txBox="1"/>
          <p:nvPr/>
        </p:nvSpPr>
        <p:spPr>
          <a:xfrm>
            <a:off x="8499634" y="4237971"/>
            <a:ext cx="2867258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Since the coins are well separated we should be able to segment from the binary image alone.</a:t>
            </a:r>
          </a:p>
        </p:txBody>
      </p:sp>
    </p:spTree>
    <p:extLst>
      <p:ext uri="{BB962C8B-B14F-4D97-AF65-F5344CB8AC3E}">
        <p14:creationId xmlns:p14="http://schemas.microsoft.com/office/powerpoint/2010/main" val="589609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from a binary image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02E0D97-F3BF-3446-9993-3BBA544A1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r>
              <a:rPr lang="en-US" dirty="0"/>
              <a:t>In cases where there is high contrast and well separated objects it is possible to segment from a binary mask directly.</a:t>
            </a:r>
          </a:p>
          <a:p>
            <a:r>
              <a:rPr lang="en-US" dirty="0"/>
              <a:t>To do that we will need to clean it up a little bit using morphological opening/closing.</a:t>
            </a:r>
          </a:p>
          <a:p>
            <a:r>
              <a:rPr lang="en-US" dirty="0"/>
              <a:t>This process will define a ‘structural element’ (some shape of size </a:t>
            </a:r>
            <a:r>
              <a:rPr lang="en-US" dirty="0" err="1"/>
              <a:t>mxn</a:t>
            </a:r>
            <a:r>
              <a:rPr lang="en-US" dirty="0"/>
              <a:t> in pixels) and use it as a feature to expand/contract regions in a binary image.</a:t>
            </a:r>
          </a:p>
          <a:p>
            <a:r>
              <a:rPr lang="en-US" dirty="0"/>
              <a:t>In this case we are using functions to fill holes and remove objects bigger/smaller than 64 pixels.</a:t>
            </a:r>
          </a:p>
        </p:txBody>
      </p:sp>
    </p:spTree>
    <p:extLst>
      <p:ext uri="{BB962C8B-B14F-4D97-AF65-F5344CB8AC3E}">
        <p14:creationId xmlns:p14="http://schemas.microsoft.com/office/powerpoint/2010/main" val="1274749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Morphological modification by structured elements.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0D3C5F4-F829-2F43-B4D8-3CC284906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465" y="2293495"/>
            <a:ext cx="10689288" cy="338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6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get started by opening up a new notebook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28C6CC-5237-2C4A-9249-9B48B359E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6485"/>
            <a:ext cx="10515600" cy="3729618"/>
          </a:xfrm>
        </p:spPr>
      </p:pic>
    </p:spTree>
    <p:extLst>
      <p:ext uri="{BB962C8B-B14F-4D97-AF65-F5344CB8AC3E}">
        <p14:creationId xmlns:p14="http://schemas.microsoft.com/office/powerpoint/2010/main" val="24277080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from a binary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599F7C-AD48-BA49-AFA6-77E3133A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7878"/>
            <a:ext cx="10515600" cy="3246831"/>
          </a:xfrm>
        </p:spPr>
      </p:pic>
    </p:spTree>
    <p:extLst>
      <p:ext uri="{BB962C8B-B14F-4D97-AF65-F5344CB8AC3E}">
        <p14:creationId xmlns:p14="http://schemas.microsoft.com/office/powerpoint/2010/main" val="16947592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from a binary image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599F7C-AD48-BA49-AFA6-77E3133A84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77878"/>
            <a:ext cx="10515600" cy="324683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B5CFF8-B646-944E-983B-108A5AF960F1}"/>
              </a:ext>
            </a:extLst>
          </p:cNvPr>
          <p:cNvSpPr txBox="1"/>
          <p:nvPr/>
        </p:nvSpPr>
        <p:spPr>
          <a:xfrm>
            <a:off x="7974978" y="3685717"/>
            <a:ext cx="2867258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label function looks for distinct, contiguous objects and assigns them a value. </a:t>
            </a:r>
          </a:p>
        </p:txBody>
      </p:sp>
    </p:spTree>
    <p:extLst>
      <p:ext uri="{BB962C8B-B14F-4D97-AF65-F5344CB8AC3E}">
        <p14:creationId xmlns:p14="http://schemas.microsoft.com/office/powerpoint/2010/main" val="42058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from a binary image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5CFF8-B646-944E-983B-108A5AF960F1}"/>
              </a:ext>
            </a:extLst>
          </p:cNvPr>
          <p:cNvSpPr txBox="1"/>
          <p:nvPr/>
        </p:nvSpPr>
        <p:spPr>
          <a:xfrm>
            <a:off x="6880484" y="3685717"/>
            <a:ext cx="396175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Not bad for a first pass. It looks like some of the edges are a bit poorly defined however.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91F72F-8D22-FB49-93FA-BAAE39794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690687"/>
            <a:ext cx="6042285" cy="4785039"/>
          </a:xfrm>
        </p:spPr>
      </p:pic>
    </p:spTree>
    <p:extLst>
      <p:ext uri="{BB962C8B-B14F-4D97-AF65-F5344CB8AC3E}">
        <p14:creationId xmlns:p14="http://schemas.microsoft.com/office/powerpoint/2010/main" val="37616761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C9002C-F7C0-E14D-A408-D533DB41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objects that are quite well separated such as the coins sometimes edge detection can perform better than a simple threshold.</a:t>
            </a:r>
          </a:p>
          <a:p>
            <a:r>
              <a:rPr lang="en-US" dirty="0"/>
              <a:t>We will use the </a:t>
            </a:r>
            <a:r>
              <a:rPr lang="en-US" dirty="0" err="1"/>
              <a:t>sobel</a:t>
            </a:r>
            <a:r>
              <a:rPr lang="en-US" dirty="0"/>
              <a:t> filter from earlier in conjunction with the watershed algorithm for creating the segmentation.</a:t>
            </a:r>
          </a:p>
          <a:p>
            <a:r>
              <a:rPr lang="en-US" dirty="0"/>
              <a:t>This should hopefully give a better boundary around the coins.</a:t>
            </a:r>
          </a:p>
        </p:txBody>
      </p:sp>
    </p:spTree>
    <p:extLst>
      <p:ext uri="{BB962C8B-B14F-4D97-AF65-F5344CB8AC3E}">
        <p14:creationId xmlns:p14="http://schemas.microsoft.com/office/powerpoint/2010/main" val="36509044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1C9002C-F7C0-E14D-A408-D533DB414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objects that are quite well separated such as the coins sometimes edge detection can perform better than a simple threshold.</a:t>
            </a:r>
          </a:p>
          <a:p>
            <a:r>
              <a:rPr lang="en-US" dirty="0"/>
              <a:t>We will use the </a:t>
            </a:r>
            <a:r>
              <a:rPr lang="en-US" dirty="0" err="1"/>
              <a:t>sobel</a:t>
            </a:r>
            <a:r>
              <a:rPr lang="en-US" dirty="0"/>
              <a:t> filter from earlier in conjunction with the watershed algorithm for creating the segmentation.</a:t>
            </a:r>
          </a:p>
          <a:p>
            <a:r>
              <a:rPr lang="en-US" dirty="0"/>
              <a:t>This should hopefully give a better boundary around the coins.</a:t>
            </a:r>
          </a:p>
          <a:p>
            <a:r>
              <a:rPr lang="en-US" dirty="0"/>
              <a:t>To do this we have to specify markers as a starting point for the watershed “flooding”.</a:t>
            </a:r>
          </a:p>
        </p:txBody>
      </p:sp>
    </p:spTree>
    <p:extLst>
      <p:ext uri="{BB962C8B-B14F-4D97-AF65-F5344CB8AC3E}">
        <p14:creationId xmlns:p14="http://schemas.microsoft.com/office/powerpoint/2010/main" val="27966392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F0FAD1-4B10-7A40-9672-FDAE310F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615"/>
            <a:ext cx="5423201" cy="4351338"/>
          </a:xfrm>
        </p:spPr>
      </p:pic>
    </p:spTree>
    <p:extLst>
      <p:ext uri="{BB962C8B-B14F-4D97-AF65-F5344CB8AC3E}">
        <p14:creationId xmlns:p14="http://schemas.microsoft.com/office/powerpoint/2010/main" val="3501024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F0FAD1-4B10-7A40-9672-FDAE310F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615"/>
            <a:ext cx="542320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DBD19-D772-814B-A70D-CAAFA49ECB47}"/>
              </a:ext>
            </a:extLst>
          </p:cNvPr>
          <p:cNvSpPr txBox="1"/>
          <p:nvPr/>
        </p:nvSpPr>
        <p:spPr>
          <a:xfrm>
            <a:off x="6261401" y="2636406"/>
            <a:ext cx="396175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define the foreground and background regions which are the starting point for the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22316275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FF0FAD1-4B10-7A40-9672-FDAE310FFF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615"/>
            <a:ext cx="5423201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EDBD19-D772-814B-A70D-CAAFA49ECB47}"/>
              </a:ext>
            </a:extLst>
          </p:cNvPr>
          <p:cNvSpPr txBox="1"/>
          <p:nvPr/>
        </p:nvSpPr>
        <p:spPr>
          <a:xfrm>
            <a:off x="6261401" y="3385914"/>
            <a:ext cx="396175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Again the segmentation is slightly incomplete so we use morphological closing to fill any holes.</a:t>
            </a:r>
          </a:p>
        </p:txBody>
      </p:sp>
    </p:spTree>
    <p:extLst>
      <p:ext uri="{BB962C8B-B14F-4D97-AF65-F5344CB8AC3E}">
        <p14:creationId xmlns:p14="http://schemas.microsoft.com/office/powerpoint/2010/main" val="21277006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Segmentation using edge detection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BE92926-D936-7D4E-94A2-4FB07334CA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61374"/>
            <a:ext cx="10515600" cy="2879840"/>
          </a:xfrm>
        </p:spPr>
      </p:pic>
    </p:spTree>
    <p:extLst>
      <p:ext uri="{BB962C8B-B14F-4D97-AF65-F5344CB8AC3E}">
        <p14:creationId xmlns:p14="http://schemas.microsoft.com/office/powerpoint/2010/main" val="35964563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compare the two methods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D01E62-D168-0444-8CA8-5E13C838B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0616"/>
            <a:ext cx="8154109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14E864-F80A-7B4B-A282-7595ED92F6EF}"/>
              </a:ext>
            </a:extLst>
          </p:cNvPr>
          <p:cNvSpPr txBox="1"/>
          <p:nvPr/>
        </p:nvSpPr>
        <p:spPr>
          <a:xfrm>
            <a:off x="8992309" y="1840616"/>
            <a:ext cx="277304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Label2rgb allows us to overlay the labels from segmentation onto an image.</a:t>
            </a:r>
          </a:p>
        </p:txBody>
      </p:sp>
    </p:spTree>
    <p:extLst>
      <p:ext uri="{BB962C8B-B14F-4D97-AF65-F5344CB8AC3E}">
        <p14:creationId xmlns:p14="http://schemas.microsoft.com/office/powerpoint/2010/main" val="175953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 relevant libraries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D487C5-3A35-5146-9D3D-CF15E33681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7389"/>
            <a:ext cx="10515600" cy="2187809"/>
          </a:xfrm>
        </p:spPr>
      </p:pic>
    </p:spTree>
    <p:extLst>
      <p:ext uri="{BB962C8B-B14F-4D97-AF65-F5344CB8AC3E}">
        <p14:creationId xmlns:p14="http://schemas.microsoft.com/office/powerpoint/2010/main" val="1611297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Let’s compare the two methods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AA215B-4FB5-AF42-8E04-86232CC12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1383"/>
            <a:ext cx="10704795" cy="4399475"/>
          </a:xfrm>
        </p:spPr>
      </p:pic>
    </p:spTree>
    <p:extLst>
      <p:ext uri="{BB962C8B-B14F-4D97-AF65-F5344CB8AC3E}">
        <p14:creationId xmlns:p14="http://schemas.microsoft.com/office/powerpoint/2010/main" val="29347887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real world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A5179-319D-A842-9983-83C34D95C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coins model is a little straightforward.</a:t>
            </a:r>
          </a:p>
          <a:p>
            <a:r>
              <a:rPr lang="en-US" dirty="0"/>
              <a:t>This example is more close to imaging data you may encounter from photos.</a:t>
            </a:r>
          </a:p>
          <a:p>
            <a:r>
              <a:rPr lang="en-US" dirty="0"/>
              <a:t>We will load this multichannel image and try our best to segment a feature from a non-uniform background.</a:t>
            </a:r>
          </a:p>
          <a:p>
            <a:r>
              <a:rPr lang="en-US" dirty="0"/>
              <a:t>This will use a combination of several filters we have already learned about.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474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the arrowhead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B4B713-658A-854A-A3EB-5EDFF6238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9756"/>
            <a:ext cx="10515600" cy="4103076"/>
          </a:xfrm>
        </p:spPr>
      </p:pic>
    </p:spTree>
    <p:extLst>
      <p:ext uri="{BB962C8B-B14F-4D97-AF65-F5344CB8AC3E}">
        <p14:creationId xmlns:p14="http://schemas.microsoft.com/office/powerpoint/2010/main" val="3908955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the arrowhead image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7B4B713-658A-854A-A3EB-5EDFF62387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9756"/>
            <a:ext cx="10515600" cy="410307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8E071-5CB3-6447-A7E1-EA096C70620C}"/>
              </a:ext>
            </a:extLst>
          </p:cNvPr>
          <p:cNvSpPr txBox="1"/>
          <p:nvPr/>
        </p:nvSpPr>
        <p:spPr>
          <a:xfrm>
            <a:off x="8220784" y="3555116"/>
            <a:ext cx="2773042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Remember to always check the dimensions of the image.</a:t>
            </a:r>
          </a:p>
        </p:txBody>
      </p:sp>
    </p:spTree>
    <p:extLst>
      <p:ext uri="{BB962C8B-B14F-4D97-AF65-F5344CB8AC3E}">
        <p14:creationId xmlns:p14="http://schemas.microsoft.com/office/powerpoint/2010/main" val="34183570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the arrowhead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B6FE5-372D-8E4B-9E45-C58AB0FE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58" y="1690688"/>
            <a:ext cx="4925683" cy="49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632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the arrowhead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B6FE5-372D-8E4B-9E45-C58AB0FE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58" y="1690688"/>
            <a:ext cx="4925683" cy="4900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E66CEF-010E-3244-AE23-61174F49135F}"/>
              </a:ext>
            </a:extLst>
          </p:cNvPr>
          <p:cNvSpPr txBox="1"/>
          <p:nvPr/>
        </p:nvSpPr>
        <p:spPr>
          <a:xfrm>
            <a:off x="8580757" y="1969203"/>
            <a:ext cx="2773042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This image has a featured background so may need so preprocessing before segmentation can occur.</a:t>
            </a:r>
          </a:p>
        </p:txBody>
      </p:sp>
    </p:spTree>
    <p:extLst>
      <p:ext uri="{BB962C8B-B14F-4D97-AF65-F5344CB8AC3E}">
        <p14:creationId xmlns:p14="http://schemas.microsoft.com/office/powerpoint/2010/main" val="5967930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 the arrowhead image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EB6FE5-372D-8E4B-9E45-C58AB0FEA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158" y="1690688"/>
            <a:ext cx="4925683" cy="49007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E66CEF-010E-3244-AE23-61174F49135F}"/>
              </a:ext>
            </a:extLst>
          </p:cNvPr>
          <p:cNvSpPr txBox="1"/>
          <p:nvPr/>
        </p:nvSpPr>
        <p:spPr>
          <a:xfrm>
            <a:off x="860116" y="4283128"/>
            <a:ext cx="2773042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Also note that the illumination is not quite consistent so we can’t make use of simple thresholds.</a:t>
            </a:r>
          </a:p>
        </p:txBody>
      </p:sp>
    </p:spTree>
    <p:extLst>
      <p:ext uri="{BB962C8B-B14F-4D97-AF65-F5344CB8AC3E}">
        <p14:creationId xmlns:p14="http://schemas.microsoft.com/office/powerpoint/2010/main" val="8463543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Inspecting the color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53849-5247-C048-A28B-1E81C236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81" y="1718894"/>
            <a:ext cx="8072438" cy="513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98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Inspecting the color channels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53849-5247-C048-A28B-1E81C2363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781" y="1718894"/>
            <a:ext cx="8072438" cy="513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670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Inspecting the color channels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4A9C6-DA4F-E64D-B407-EBF0E45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8535"/>
            <a:ext cx="10515600" cy="364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67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1ED83-6084-A84D-8A41-21A14C0264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AC43D-3AB4-5047-8369-BEF64E4BB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6458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Inspecting the color channels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84A9C6-DA4F-E64D-B407-EBF0E45D8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8535"/>
            <a:ext cx="10515600" cy="3649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B14B0C-080A-B740-B014-289194114061}"/>
              </a:ext>
            </a:extLst>
          </p:cNvPr>
          <p:cNvSpPr txBox="1"/>
          <p:nvPr/>
        </p:nvSpPr>
        <p:spPr>
          <a:xfrm>
            <a:off x="2539845" y="5757863"/>
            <a:ext cx="7112309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Doesn’t look as though the arrow can be quickly separated in any one particular channel.</a:t>
            </a:r>
          </a:p>
        </p:txBody>
      </p:sp>
    </p:spTree>
    <p:extLst>
      <p:ext uri="{BB962C8B-B14F-4D97-AF65-F5344CB8AC3E}">
        <p14:creationId xmlns:p14="http://schemas.microsoft.com/office/powerpoint/2010/main" val="5269922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 the image to greyscale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D5C7A-E132-F547-A282-DCF4DA2FD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20" y="1817286"/>
            <a:ext cx="8537160" cy="47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01154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 the image to greyscale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A455C-F97A-3042-A9CB-21F327762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68611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43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 the image to greyscale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A455C-F97A-3042-A9CB-21F327762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968611" cy="4943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A5284E-5980-A747-A846-CFF91D119CCA}"/>
              </a:ext>
            </a:extLst>
          </p:cNvPr>
          <p:cNvSpPr txBox="1"/>
          <p:nvPr/>
        </p:nvSpPr>
        <p:spPr>
          <a:xfrm>
            <a:off x="6508617" y="3377595"/>
            <a:ext cx="326088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first issue we will need to address is the structure in the background.</a:t>
            </a:r>
          </a:p>
        </p:txBody>
      </p:sp>
    </p:spTree>
    <p:extLst>
      <p:ext uri="{BB962C8B-B14F-4D97-AF65-F5344CB8AC3E}">
        <p14:creationId xmlns:p14="http://schemas.microsoft.com/office/powerpoint/2010/main" val="3953516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Filtering to remove the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8B6A9-3175-7E4E-9A07-BA1B4D51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3553"/>
            <a:ext cx="6014437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824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Filtering to remove the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8B6A9-3175-7E4E-9A07-BA1B4D51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3553"/>
            <a:ext cx="6014437" cy="50101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6099BC-1631-7C42-841E-00A8695F9937}"/>
              </a:ext>
            </a:extLst>
          </p:cNvPr>
          <p:cNvCxnSpPr>
            <a:cxnSpLocks/>
          </p:cNvCxnSpPr>
          <p:nvPr/>
        </p:nvCxnSpPr>
        <p:spPr>
          <a:xfrm flipH="1">
            <a:off x="6622919" y="2486112"/>
            <a:ext cx="122591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EC76B6-A260-DE46-823F-F684D2093C90}"/>
              </a:ext>
            </a:extLst>
          </p:cNvPr>
          <p:cNvSpPr txBox="1"/>
          <p:nvPr/>
        </p:nvSpPr>
        <p:spPr>
          <a:xfrm>
            <a:off x="7480167" y="1914524"/>
            <a:ext cx="326088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First we will try and make the background as flat as possible.</a:t>
            </a:r>
          </a:p>
        </p:txBody>
      </p:sp>
    </p:spTree>
    <p:extLst>
      <p:ext uri="{BB962C8B-B14F-4D97-AF65-F5344CB8AC3E}">
        <p14:creationId xmlns:p14="http://schemas.microsoft.com/office/powerpoint/2010/main" val="8302354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Filtering to remove the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8B6A9-3175-7E4E-9A07-BA1B4D51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3553"/>
            <a:ext cx="6014437" cy="50101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6099BC-1631-7C42-841E-00A8695F9937}"/>
              </a:ext>
            </a:extLst>
          </p:cNvPr>
          <p:cNvCxnSpPr>
            <a:cxnSpLocks/>
          </p:cNvCxnSpPr>
          <p:nvPr/>
        </p:nvCxnSpPr>
        <p:spPr>
          <a:xfrm flipH="1" flipV="1">
            <a:off x="5857875" y="2728913"/>
            <a:ext cx="1990963" cy="17154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EC76B6-A260-DE46-823F-F684D2093C90}"/>
              </a:ext>
            </a:extLst>
          </p:cNvPr>
          <p:cNvSpPr txBox="1"/>
          <p:nvPr/>
        </p:nvSpPr>
        <p:spPr>
          <a:xfrm>
            <a:off x="7480167" y="2328866"/>
            <a:ext cx="326088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use a mean filter with quite a large structure element to remove the grid.</a:t>
            </a:r>
          </a:p>
        </p:txBody>
      </p:sp>
    </p:spTree>
    <p:extLst>
      <p:ext uri="{BB962C8B-B14F-4D97-AF65-F5344CB8AC3E}">
        <p14:creationId xmlns:p14="http://schemas.microsoft.com/office/powerpoint/2010/main" val="195116300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Filtering to remove the grid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A8B6A9-3175-7E4E-9A07-BA1B4D514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33553"/>
            <a:ext cx="6014437" cy="501015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B6099BC-1631-7C42-841E-00A8695F9937}"/>
              </a:ext>
            </a:extLst>
          </p:cNvPr>
          <p:cNvCxnSpPr>
            <a:cxnSpLocks/>
          </p:cNvCxnSpPr>
          <p:nvPr/>
        </p:nvCxnSpPr>
        <p:spPr>
          <a:xfrm flipH="1" flipV="1">
            <a:off x="6417891" y="2828926"/>
            <a:ext cx="1990963" cy="17154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7EC76B6-A260-DE46-823F-F684D2093C90}"/>
              </a:ext>
            </a:extLst>
          </p:cNvPr>
          <p:cNvSpPr txBox="1"/>
          <p:nvPr/>
        </p:nvSpPr>
        <p:spPr>
          <a:xfrm>
            <a:off x="8408854" y="2496536"/>
            <a:ext cx="3260880" cy="267765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Finally we use a </a:t>
            </a:r>
            <a:r>
              <a:rPr lang="en-US" sz="2400" dirty="0" err="1"/>
              <a:t>sobel</a:t>
            </a:r>
            <a:r>
              <a:rPr lang="en-US" sz="2400" dirty="0"/>
              <a:t> filter to detect the edges, use a mean filter to make them continuous and erode the boundary image to make the boundary thin.</a:t>
            </a:r>
          </a:p>
        </p:txBody>
      </p:sp>
    </p:spTree>
    <p:extLst>
      <p:ext uri="{BB962C8B-B14F-4D97-AF65-F5344CB8AC3E}">
        <p14:creationId xmlns:p14="http://schemas.microsoft.com/office/powerpoint/2010/main" val="342049397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Filtering to remove the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91196-596F-A343-86F3-C34AFC120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634" y="1690688"/>
            <a:ext cx="10004731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324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A8F20-0BD2-274B-B79D-8AE4E8FF372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Watershed to isolate the arrowhead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6BB115-D6B9-E14D-A819-42AE6A3D2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7134225" cy="498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3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2991</TotalTime>
  <Words>2448</Words>
  <Application>Microsoft Macintosh PowerPoint</Application>
  <PresentationFormat>Widescreen</PresentationFormat>
  <Paragraphs>231</Paragraphs>
  <Slides>106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0" baseType="lpstr">
      <vt:lpstr>Arial</vt:lpstr>
      <vt:lpstr>Calibri</vt:lpstr>
      <vt:lpstr>Calibri Light</vt:lpstr>
      <vt:lpstr>Office Theme</vt:lpstr>
      <vt:lpstr>Digital Image Processing in Python</vt:lpstr>
      <vt:lpstr>Day 2 overview</vt:lpstr>
      <vt:lpstr>Before we begin a note on imaging</vt:lpstr>
      <vt:lpstr>Scikit-image</vt:lpstr>
      <vt:lpstr>Scikit-image</vt:lpstr>
      <vt:lpstr>Let’s get started by opening up a new notebook</vt:lpstr>
      <vt:lpstr>Let’s get started by opening up a new notebook</vt:lpstr>
      <vt:lpstr>Import relevant libraries</vt:lpstr>
      <vt:lpstr>Image preprocessing</vt:lpstr>
      <vt:lpstr>Preprocessing – why do we need to do this?</vt:lpstr>
      <vt:lpstr>Test images in skimage</vt:lpstr>
      <vt:lpstr>Test images in skimage</vt:lpstr>
      <vt:lpstr>Test images in skimage</vt:lpstr>
      <vt:lpstr>Test images in skimage</vt:lpstr>
      <vt:lpstr>Inspecting image histograms</vt:lpstr>
      <vt:lpstr>Inspecting image histograms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Histogram equalization</vt:lpstr>
      <vt:lpstr>Adaptive histogram equalization</vt:lpstr>
      <vt:lpstr>Adaptive histogram equalization</vt:lpstr>
      <vt:lpstr>Adaptive histogram equalization</vt:lpstr>
      <vt:lpstr>Adaptive histogram equalization</vt:lpstr>
      <vt:lpstr>Adaptive histogram equalization</vt:lpstr>
      <vt:lpstr>Fourier transforms and filtering</vt:lpstr>
      <vt:lpstr>Convolution theorem and frequency space</vt:lpstr>
      <vt:lpstr>Taking the Fourier transform of an image</vt:lpstr>
      <vt:lpstr>Taking the Fourier transform of an image</vt:lpstr>
      <vt:lpstr>Taking the Fourier transform of an image</vt:lpstr>
      <vt:lpstr>Filtering in the Fourier domain</vt:lpstr>
      <vt:lpstr>Low pass filter</vt:lpstr>
      <vt:lpstr>Low pass filter</vt:lpstr>
      <vt:lpstr>Low pass filter</vt:lpstr>
      <vt:lpstr>Low pass filter</vt:lpstr>
      <vt:lpstr>Low pass filter</vt:lpstr>
      <vt:lpstr>High pass filter</vt:lpstr>
      <vt:lpstr>High pass filter</vt:lpstr>
      <vt:lpstr>High pass filter</vt:lpstr>
      <vt:lpstr>High pass filter</vt:lpstr>
      <vt:lpstr>Other filters</vt:lpstr>
      <vt:lpstr>Other filters – first we’ll create a noisy image</vt:lpstr>
      <vt:lpstr>Other filters – first we’ll create a noisy image</vt:lpstr>
      <vt:lpstr>Other filters – import relevant filters and apply them to image</vt:lpstr>
      <vt:lpstr>Other filters – import relevant filters and apply them to image</vt:lpstr>
      <vt:lpstr>Plot the results</vt:lpstr>
      <vt:lpstr>Plot the results</vt:lpstr>
      <vt:lpstr>More advanced denoising</vt:lpstr>
      <vt:lpstr>More advanced denoising</vt:lpstr>
      <vt:lpstr>More advanced denoising</vt:lpstr>
      <vt:lpstr>More advanced denoising</vt:lpstr>
      <vt:lpstr>More advanced denoising</vt:lpstr>
      <vt:lpstr>Wrapping up preprocessing</vt:lpstr>
      <vt:lpstr>Segmentation and feature extraction</vt:lpstr>
      <vt:lpstr>Thresholding</vt:lpstr>
      <vt:lpstr>Thresholding using Otsu’s method</vt:lpstr>
      <vt:lpstr>Thresholding using Otsu’s method</vt:lpstr>
      <vt:lpstr>Thresholding using Otsu’s method</vt:lpstr>
      <vt:lpstr>Thresholding using Otsu’s method</vt:lpstr>
      <vt:lpstr>Thresholding using Otsu’s method</vt:lpstr>
      <vt:lpstr>Segmentation from a binary image</vt:lpstr>
      <vt:lpstr>Morphological modification by structured elements.</vt:lpstr>
      <vt:lpstr>Segmentation from a binary image</vt:lpstr>
      <vt:lpstr>Segmentation from a binary image</vt:lpstr>
      <vt:lpstr>Segmentation from a binary image</vt:lpstr>
      <vt:lpstr>Segmentation using edge detection</vt:lpstr>
      <vt:lpstr>Segmentation using edge detection</vt:lpstr>
      <vt:lpstr>Segmentation using edge detection</vt:lpstr>
      <vt:lpstr>Segmentation using edge detection</vt:lpstr>
      <vt:lpstr>Segmentation using edge detection</vt:lpstr>
      <vt:lpstr>Segmentation using edge detection</vt:lpstr>
      <vt:lpstr>Let’s compare the two methods</vt:lpstr>
      <vt:lpstr>Let’s compare the two methods</vt:lpstr>
      <vt:lpstr>A real world example</vt:lpstr>
      <vt:lpstr>Load the arrowhead image</vt:lpstr>
      <vt:lpstr>Load the arrowhead image</vt:lpstr>
      <vt:lpstr>Load the arrowhead image</vt:lpstr>
      <vt:lpstr>Load the arrowhead image</vt:lpstr>
      <vt:lpstr>Load the arrowhead image</vt:lpstr>
      <vt:lpstr>Inspecting the color channels</vt:lpstr>
      <vt:lpstr>Inspecting the color channels</vt:lpstr>
      <vt:lpstr>Inspecting the color channels</vt:lpstr>
      <vt:lpstr>Inspecting the color channels</vt:lpstr>
      <vt:lpstr>Convert the image to greyscale</vt:lpstr>
      <vt:lpstr>Convert the image to greyscale</vt:lpstr>
      <vt:lpstr>Convert the image to greyscale</vt:lpstr>
      <vt:lpstr>Filtering to remove the grid</vt:lpstr>
      <vt:lpstr>Filtering to remove the grid</vt:lpstr>
      <vt:lpstr>Filtering to remove the grid</vt:lpstr>
      <vt:lpstr>Filtering to remove the grid</vt:lpstr>
      <vt:lpstr>Filtering to remove the grid</vt:lpstr>
      <vt:lpstr>Watershed to isolate the arrowhead</vt:lpstr>
      <vt:lpstr>Watershed to isolate the arrowhead</vt:lpstr>
      <vt:lpstr>Watershed to isolate the arrowhead</vt:lpstr>
      <vt:lpstr>Watershed to isolate the arrowhead</vt:lpstr>
      <vt:lpstr>Final result</vt:lpstr>
      <vt:lpstr>Summary for day 2</vt:lpstr>
      <vt:lpstr>Coming up on Day3</vt:lpstr>
      <vt:lpstr>For more information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Marcus</cp:lastModifiedBy>
  <cp:revision>72</cp:revision>
  <dcterms:created xsi:type="dcterms:W3CDTF">2018-11-05T01:45:27Z</dcterms:created>
  <dcterms:modified xsi:type="dcterms:W3CDTF">2019-03-01T20:59:27Z</dcterms:modified>
</cp:coreProperties>
</file>